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74" r:id="rId2"/>
    <p:sldId id="393" r:id="rId3"/>
    <p:sldId id="376" r:id="rId4"/>
    <p:sldId id="375" r:id="rId5"/>
    <p:sldId id="317" r:id="rId6"/>
    <p:sldId id="320" r:id="rId7"/>
    <p:sldId id="378" r:id="rId8"/>
    <p:sldId id="377" r:id="rId9"/>
    <p:sldId id="318" r:id="rId10"/>
    <p:sldId id="392" r:id="rId11"/>
    <p:sldId id="322" r:id="rId12"/>
    <p:sldId id="323" r:id="rId13"/>
    <p:sldId id="324" r:id="rId14"/>
    <p:sldId id="325" r:id="rId15"/>
    <p:sldId id="327" r:id="rId16"/>
    <p:sldId id="379" r:id="rId17"/>
    <p:sldId id="380" r:id="rId18"/>
    <p:sldId id="381" r:id="rId19"/>
    <p:sldId id="382" r:id="rId20"/>
    <p:sldId id="383" r:id="rId21"/>
    <p:sldId id="384" r:id="rId22"/>
    <p:sldId id="326" r:id="rId23"/>
    <p:sldId id="314" r:id="rId24"/>
    <p:sldId id="316" r:id="rId25"/>
    <p:sldId id="3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2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159F3-4972-4969-AB44-684751078A34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FB6FF-96D8-41A3-8DAC-522C254F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12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77FF9-3E8C-974B-B768-9680D8275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3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77FF9-3E8C-974B-B768-9680D8275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24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9826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29437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4607166"/>
            <a:ext cx="3004589" cy="17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5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4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6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37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0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37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41248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3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0C650-1C5E-490C-A11E-F0001631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1DF88-97FE-45BA-82C8-E5D2AC91A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80DFC-47C7-462F-AFF0-8BFFFA96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100" y="6425406"/>
            <a:ext cx="2743200" cy="365125"/>
          </a:xfrm>
          <a:prstGeom prst="rect">
            <a:avLst/>
          </a:prstGeom>
        </p:spPr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8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31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0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9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54861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882" y="1615133"/>
            <a:ext cx="55180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4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49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72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10700" cy="1001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76400"/>
            <a:ext cx="114173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85738"/>
            <a:ext cx="2031746" cy="118095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0" y="1459706"/>
            <a:ext cx="12192000" cy="0"/>
          </a:xfrm>
          <a:prstGeom prst="line">
            <a:avLst/>
          </a:prstGeom>
          <a:ln w="12700"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3F3D9B-F362-4D15-BFBF-16EF8DD85B35}"/>
              </a:ext>
            </a:extLst>
          </p:cNvPr>
          <p:cNvSpPr txBox="1"/>
          <p:nvPr/>
        </p:nvSpPr>
        <p:spPr>
          <a:xfrm>
            <a:off x="147171" y="6358960"/>
            <a:ext cx="29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Specialty Workshop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Aerodynamics, Weight, &amp; Friction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B1F34C3-1AFB-4D70-A1FB-B213E201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2350" y="88624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3BFD0-A06D-4810-9AAF-BA90F5EB7FE1}"/>
              </a:ext>
            </a:extLst>
          </p:cNvPr>
          <p:cNvSpPr txBox="1"/>
          <p:nvPr/>
        </p:nvSpPr>
        <p:spPr>
          <a:xfrm>
            <a:off x="4631951" y="6453286"/>
            <a:ext cx="292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© Solar Car Challenge Foundation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AD53D-54A1-44D9-90C3-EE2449540D91}"/>
              </a:ext>
            </a:extLst>
          </p:cNvPr>
          <p:cNvSpPr txBox="1"/>
          <p:nvPr/>
        </p:nvSpPr>
        <p:spPr>
          <a:xfrm>
            <a:off x="9116733" y="6445260"/>
            <a:ext cx="292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44D91-B592-46A0-A0ED-FC0CAF243333}" type="slidenum">
              <a:rPr lang="en-US" sz="1400" smtClean="0">
                <a:solidFill>
                  <a:schemeClr val="bg1"/>
                </a:solidFill>
                <a:latin typeface="Franklin Gothic Demi" panose="020B07030201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4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234D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taEVT" TargetMode="External"/><Relationship Id="rId2" Type="http://schemas.openxmlformats.org/officeDocument/2006/relationships/hyperlink" Target="mailto:mwestlake@cadets.com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Specialty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Aerodynamics, Weight, &amp; Friction</a:t>
            </a:r>
          </a:p>
        </p:txBody>
      </p:sp>
    </p:spTree>
    <p:extLst>
      <p:ext uri="{BB962C8B-B14F-4D97-AF65-F5344CB8AC3E}">
        <p14:creationId xmlns:p14="http://schemas.microsoft.com/office/powerpoint/2010/main" val="111062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259" y="2111764"/>
            <a:ext cx="3115113" cy="3259022"/>
          </a:xfrm>
        </p:spPr>
        <p:txBody>
          <a:bodyPr/>
          <a:lstStyle/>
          <a:p>
            <a:r>
              <a:rPr lang="en-US" dirty="0"/>
              <a:t>When you double your speed, the force on your car is 4 times greater!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625C7-14DA-EDDF-2118-3E413721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830" y="1556559"/>
            <a:ext cx="4670644" cy="45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4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Inexpensive Wheel Fairing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88241" y="1651674"/>
            <a:ext cx="4128168" cy="4372810"/>
          </a:xfrm>
        </p:spPr>
        <p:txBody>
          <a:bodyPr/>
          <a:lstStyle/>
          <a:p>
            <a:r>
              <a:rPr lang="en-US" dirty="0"/>
              <a:t>Things you need:</a:t>
            </a:r>
          </a:p>
          <a:p>
            <a:pPr lvl="1"/>
            <a:r>
              <a:rPr lang="en-US" dirty="0"/>
              <a:t>Foam core board </a:t>
            </a:r>
          </a:p>
          <a:p>
            <a:pPr lvl="1"/>
            <a:r>
              <a:rPr lang="en-US" dirty="0"/>
              <a:t>Razor Blade</a:t>
            </a:r>
          </a:p>
          <a:p>
            <a:pPr lvl="1"/>
            <a:r>
              <a:rPr lang="en-US" dirty="0"/>
              <a:t>Hot glue</a:t>
            </a:r>
          </a:p>
          <a:p>
            <a:pPr lvl="1"/>
            <a:r>
              <a:rPr lang="en-US" dirty="0"/>
              <a:t>Carbon fiber or Fiberglass reinforcement</a:t>
            </a:r>
          </a:p>
          <a:p>
            <a:pPr lvl="1"/>
            <a:r>
              <a:rPr lang="en-US" dirty="0"/>
              <a:t>Epoxy resin</a:t>
            </a:r>
          </a:p>
          <a:p>
            <a:pPr lvl="1"/>
            <a:r>
              <a:rPr lang="en-US" dirty="0"/>
              <a:t>Creativity</a:t>
            </a:r>
          </a:p>
          <a:p>
            <a:pPr lvl="1"/>
            <a:r>
              <a:rPr lang="en-US" dirty="0"/>
              <a:t>Body filler</a:t>
            </a:r>
          </a:p>
        </p:txBody>
      </p:sp>
      <p:pic>
        <p:nvPicPr>
          <p:cNvPr id="6" name="Picture 5" descr="Misc - 11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086" y="1551097"/>
            <a:ext cx="3585144" cy="47801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 Fairings</a:t>
            </a:r>
          </a:p>
        </p:txBody>
      </p:sp>
      <p:pic>
        <p:nvPicPr>
          <p:cNvPr id="6" name="Content Placeholder 5" descr="Misc - 03.jpg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885" r="-27885"/>
          <a:stretch>
            <a:fillRect/>
          </a:stretch>
        </p:blipFill>
        <p:spPr>
          <a:xfrm>
            <a:off x="69913" y="2768440"/>
            <a:ext cx="7230548" cy="3481375"/>
          </a:xfrm>
        </p:spPr>
      </p:pic>
      <p:pic>
        <p:nvPicPr>
          <p:cNvPr id="7" name="Picture 6" descr="Misc - 09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140" y="1894560"/>
            <a:ext cx="3266441" cy="4355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0239" y="1610914"/>
            <a:ext cx="4387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 foam core board to shape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Score with a razor blade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Bend to shape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Glue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Reinforcement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78" y="1651674"/>
            <a:ext cx="3235097" cy="4515804"/>
          </a:xfrm>
        </p:spPr>
        <p:txBody>
          <a:bodyPr/>
          <a:lstStyle/>
          <a:p>
            <a:r>
              <a:rPr lang="en-US" dirty="0"/>
              <a:t>One or two layers of Carbon or Fiberglass cloth is enough. </a:t>
            </a:r>
          </a:p>
          <a:p>
            <a:r>
              <a:rPr lang="en-US" dirty="0"/>
              <a:t>Epoxy resin won’t eat through the foam core.</a:t>
            </a:r>
          </a:p>
          <a:p>
            <a:r>
              <a:rPr lang="en-US" dirty="0" err="1"/>
              <a:t>Squeege</a:t>
            </a:r>
            <a:r>
              <a:rPr lang="en-US" dirty="0"/>
              <a:t> excess resin from fabric.</a:t>
            </a:r>
          </a:p>
        </p:txBody>
      </p:sp>
      <p:pic>
        <p:nvPicPr>
          <p:cNvPr id="4" name="Picture 3" descr="Misc - 12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776" y="1489685"/>
            <a:ext cx="3627278" cy="48363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Reinforcement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2659" y="1930233"/>
            <a:ext cx="3213819" cy="4515804"/>
          </a:xfrm>
        </p:spPr>
        <p:txBody>
          <a:bodyPr/>
          <a:lstStyle/>
          <a:p>
            <a:r>
              <a:rPr lang="en-US" dirty="0"/>
              <a:t>Add some carbon fiber squares on the inside at attachment points to strengthen foam core board.</a:t>
            </a:r>
          </a:p>
          <a:p>
            <a:r>
              <a:rPr lang="en-US" dirty="0"/>
              <a:t>Trim with a common jigsaw to fit.</a:t>
            </a:r>
          </a:p>
        </p:txBody>
      </p:sp>
      <p:pic>
        <p:nvPicPr>
          <p:cNvPr id="4" name="Picture 3" descr="Misc - 04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951" y="1930233"/>
            <a:ext cx="5551539" cy="41636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product</a:t>
            </a:r>
          </a:p>
        </p:txBody>
      </p:sp>
      <p:pic>
        <p:nvPicPr>
          <p:cNvPr id="4" name="Content Placeholder 3" descr="Misc - 21.jpg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942" r="-18942"/>
          <a:stretch>
            <a:fillRect/>
          </a:stretch>
        </p:blipFill>
        <p:spPr>
          <a:xfrm>
            <a:off x="997555" y="1525311"/>
            <a:ext cx="9909059" cy="4771029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60" y="274638"/>
            <a:ext cx="10084340" cy="1143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MTEEA </a:t>
            </a:r>
            <a:r>
              <a:rPr lang="en-US" dirty="0" err="1"/>
              <a:t>Supermileage</a:t>
            </a:r>
            <a:r>
              <a:rPr lang="en-US" dirty="0"/>
              <a:t> Body Parts</a:t>
            </a:r>
          </a:p>
        </p:txBody>
      </p:sp>
      <p:pic>
        <p:nvPicPr>
          <p:cNvPr id="9" name="Picture 8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CFDCB0C5-4948-0C3D-5A73-5BC878369A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309992" y="1548588"/>
            <a:ext cx="4629807" cy="4579268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30000"/>
              </a:prstClr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6783376" y="2103066"/>
            <a:ext cx="3726969" cy="3320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</a:pPr>
            <a:r>
              <a:rPr lang="en-US" sz="2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Cut foam core board to shape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</a:pPr>
            <a:r>
              <a:rPr lang="en-US" sz="2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Score with a razor blade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</a:pPr>
            <a:r>
              <a:rPr lang="en-US" sz="2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Bend to shape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</a:pPr>
            <a:r>
              <a:rPr lang="en-US" sz="2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Hot Glue</a:t>
            </a:r>
          </a:p>
        </p:txBody>
      </p:sp>
    </p:spTree>
    <p:extLst>
      <p:ext uri="{BB962C8B-B14F-4D97-AF65-F5344CB8AC3E}">
        <p14:creationId xmlns:p14="http://schemas.microsoft.com/office/powerpoint/2010/main" val="232513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498D5-A1A5-A244-11D0-84B5131C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MTEEA </a:t>
            </a:r>
            <a:r>
              <a:rPr lang="en-US" dirty="0" err="1"/>
              <a:t>Supermileage</a:t>
            </a:r>
            <a:r>
              <a:rPr lang="en-US" dirty="0"/>
              <a:t> Body Parts</a:t>
            </a:r>
          </a:p>
        </p:txBody>
      </p:sp>
      <p:pic>
        <p:nvPicPr>
          <p:cNvPr id="5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2748DC6C-C750-9373-CEC1-95A6152E3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773" y="1519945"/>
            <a:ext cx="6252760" cy="4689570"/>
          </a:xfrm>
        </p:spPr>
      </p:pic>
    </p:spTree>
    <p:extLst>
      <p:ext uri="{BB962C8B-B14F-4D97-AF65-F5344CB8AC3E}">
        <p14:creationId xmlns:p14="http://schemas.microsoft.com/office/powerpoint/2010/main" val="1715574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2979-4997-12D4-CC60-78B62129F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MTEEA </a:t>
            </a:r>
            <a:r>
              <a:rPr lang="en-US" dirty="0" err="1"/>
              <a:t>Supermileage</a:t>
            </a:r>
            <a:r>
              <a:rPr lang="en-US" dirty="0"/>
              <a:t> Body Parts</a:t>
            </a:r>
          </a:p>
        </p:txBody>
      </p:sp>
      <p:pic>
        <p:nvPicPr>
          <p:cNvPr id="5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70CEF601-5A05-A927-C97A-CA6B1889B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978" y="1513266"/>
            <a:ext cx="6358759" cy="4769069"/>
          </a:xfrm>
        </p:spPr>
      </p:pic>
    </p:spTree>
    <p:extLst>
      <p:ext uri="{BB962C8B-B14F-4D97-AF65-F5344CB8AC3E}">
        <p14:creationId xmlns:p14="http://schemas.microsoft.com/office/powerpoint/2010/main" val="2826092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2979-4997-12D4-CC60-78B62129F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MTEEA </a:t>
            </a:r>
            <a:r>
              <a:rPr lang="en-US" dirty="0" err="1"/>
              <a:t>Supermileage</a:t>
            </a:r>
            <a:r>
              <a:rPr lang="en-US" dirty="0"/>
              <a:t> Foam Core Body Example</a:t>
            </a:r>
          </a:p>
        </p:txBody>
      </p:sp>
      <p:pic>
        <p:nvPicPr>
          <p:cNvPr id="7" name="Content Placeholder 6" descr="A model of a space ship&#10;&#10;Description automatically generated with low confidence">
            <a:extLst>
              <a:ext uri="{FF2B5EF4-FFF2-40B4-BE49-F238E27FC236}">
                <a16:creationId xmlns:a16="http://schemas.microsoft.com/office/drawing/2014/main" id="{330A0E38-2454-D646-11AC-A39CCFFCD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030" y="1574034"/>
            <a:ext cx="6149895" cy="4612421"/>
          </a:xfrm>
        </p:spPr>
      </p:pic>
    </p:spTree>
    <p:extLst>
      <p:ext uri="{BB962C8B-B14F-4D97-AF65-F5344CB8AC3E}">
        <p14:creationId xmlns:p14="http://schemas.microsoft.com/office/powerpoint/2010/main" val="1917057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5B4E2F-5FBF-CF42-BB94-35317B27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where credit is due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D3CE8F-1C13-ED09-6891-1821D0659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/>
              <a:t>Most of these slides are courtesy of: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4800" dirty="0"/>
              <a:t>Mark Westlake</a:t>
            </a:r>
          </a:p>
          <a:p>
            <a:pPr marL="0" indent="0" algn="ctr">
              <a:buNone/>
            </a:pPr>
            <a:r>
              <a:rPr lang="en-US" sz="4800" dirty="0"/>
              <a:t> Saint Thomas Academy</a:t>
            </a:r>
          </a:p>
          <a:p>
            <a:pPr marL="0" indent="0" algn="ctr">
              <a:buNone/>
            </a:pPr>
            <a:r>
              <a:rPr lang="en-US" sz="4400" dirty="0">
                <a:hlinkClick r:id="rId2"/>
              </a:rPr>
              <a:t>mwestlake@cadets.com</a:t>
            </a: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Saint Thomas Academy Experimental Vehicle Team (St. Paul Minnesota)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Facebook: </a:t>
            </a:r>
            <a:r>
              <a:rPr lang="en-US" sz="4400" dirty="0">
                <a:hlinkClick r:id="rId3"/>
              </a:rPr>
              <a:t>https://www.facebook.com/staEVT</a:t>
            </a:r>
            <a:endParaRPr lang="en-US" sz="4400" dirty="0"/>
          </a:p>
          <a:p>
            <a:r>
              <a:rPr lang="en-US" sz="4400" dirty="0"/>
              <a:t>Instagram: https://www.instagram.com/sta_evt/</a:t>
            </a:r>
          </a:p>
          <a:p>
            <a:pPr marL="0" indent="0" algn="ctr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9344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2979-4997-12D4-CC60-78B62129F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Vinyl Decals</a:t>
            </a:r>
          </a:p>
        </p:txBody>
      </p:sp>
      <p:pic>
        <p:nvPicPr>
          <p:cNvPr id="6" name="Content Placeholder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107782F-C645-73DF-9850-3DE1481B1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679" y="1545470"/>
            <a:ext cx="6304641" cy="4728481"/>
          </a:xfrm>
        </p:spPr>
      </p:pic>
    </p:spTree>
    <p:extLst>
      <p:ext uri="{BB962C8B-B14F-4D97-AF65-F5344CB8AC3E}">
        <p14:creationId xmlns:p14="http://schemas.microsoft.com/office/powerpoint/2010/main" val="3978204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2979-4997-12D4-CC60-78B62129F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Brainerd International Raceway</a:t>
            </a:r>
          </a:p>
        </p:txBody>
      </p:sp>
      <p:pic>
        <p:nvPicPr>
          <p:cNvPr id="7" name="Content Placeholder 6" descr="A picture containing road, outdoor, grass, car&#10;&#10;Description automatically generated">
            <a:extLst>
              <a:ext uri="{FF2B5EF4-FFF2-40B4-BE49-F238E27FC236}">
                <a16:creationId xmlns:a16="http://schemas.microsoft.com/office/drawing/2014/main" id="{1D3E25BB-84E9-4D3F-4168-37F5C1704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6120" y="1654551"/>
            <a:ext cx="8508474" cy="4585405"/>
          </a:xfrm>
        </p:spPr>
      </p:pic>
    </p:spTree>
    <p:extLst>
      <p:ext uri="{BB962C8B-B14F-4D97-AF65-F5344CB8AC3E}">
        <p14:creationId xmlns:p14="http://schemas.microsoft.com/office/powerpoint/2010/main" val="4176472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9336" y="1872447"/>
            <a:ext cx="4505143" cy="4006774"/>
          </a:xfrm>
        </p:spPr>
        <p:txBody>
          <a:bodyPr/>
          <a:lstStyle/>
          <a:p>
            <a:r>
              <a:rPr lang="en-US" dirty="0"/>
              <a:t>Reinforcement is covered with a light-weight body filler and sanded smooth. </a:t>
            </a:r>
          </a:p>
          <a:p>
            <a:r>
              <a:rPr lang="en-US" dirty="0"/>
              <a:t>Prime and paint </a:t>
            </a:r>
          </a:p>
          <a:p>
            <a:r>
              <a:rPr lang="en-US" dirty="0"/>
              <a:t>(A good painter can cover a lot of flaws!)</a:t>
            </a:r>
          </a:p>
        </p:txBody>
      </p:sp>
      <p:pic>
        <p:nvPicPr>
          <p:cNvPr id="4" name="Picture 3" descr="Misc - 10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190" y="1427669"/>
            <a:ext cx="3634387" cy="48458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898" y="1603005"/>
            <a:ext cx="4125438" cy="45812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Heavier cars have more rolling resistance and take more energy to accelerate. (Much bigger problem in a road race.)</a:t>
            </a:r>
          </a:p>
          <a:p>
            <a:r>
              <a:rPr lang="en-US" b="1" dirty="0"/>
              <a:t>Do not reduce weight at the cost of safety. </a:t>
            </a:r>
          </a:p>
          <a:p>
            <a:r>
              <a:rPr lang="en-US" dirty="0">
                <a:solidFill>
                  <a:srgbClr val="FF0000"/>
                </a:solidFill>
              </a:rPr>
              <a:t>Making things too light will force you to find an expert welder because </a:t>
            </a:r>
            <a:r>
              <a:rPr lang="en-US" b="1" u="sng" dirty="0">
                <a:solidFill>
                  <a:srgbClr val="FF0000"/>
                </a:solidFill>
              </a:rPr>
              <a:t>things WILL break. </a:t>
            </a:r>
          </a:p>
        </p:txBody>
      </p:sp>
      <p:pic>
        <p:nvPicPr>
          <p:cNvPr id="4" name="Picture 3" descr="Mechanical - 24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298" y="2243115"/>
            <a:ext cx="4561362" cy="303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Rolling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Bearings can be opened, cleaned, and filled with a light oil.</a:t>
            </a:r>
          </a:p>
          <a:p>
            <a:r>
              <a:rPr lang="en-US" dirty="0"/>
              <a:t>Tall, skinny, high pressure tires reduce rolling resistance but sacrifice handling.</a:t>
            </a:r>
          </a:p>
          <a:p>
            <a:r>
              <a:rPr lang="en-US" dirty="0"/>
              <a:t>Tire Proper pressure</a:t>
            </a:r>
          </a:p>
          <a:p>
            <a:r>
              <a:rPr lang="en-US" dirty="0"/>
              <a:t>If it rotates: lubricate!</a:t>
            </a:r>
          </a:p>
          <a:p>
            <a:r>
              <a:rPr lang="en-US" dirty="0"/>
              <a:t>Wheel alignment is critical to reducing rolling resistance.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Specialty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Solar Car Challenge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Aerodynamics vs. Weight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I were to choose one thing, what would I focus on?</a:t>
            </a:r>
          </a:p>
          <a:p>
            <a:pPr lvl="1"/>
            <a:r>
              <a:rPr lang="en-US" dirty="0"/>
              <a:t>Dependent on speed</a:t>
            </a:r>
          </a:p>
          <a:p>
            <a:pPr lvl="1"/>
            <a:r>
              <a:rPr lang="en-US" dirty="0"/>
              <a:t>Track vs. road race</a:t>
            </a:r>
          </a:p>
          <a:p>
            <a:pPr lvl="2"/>
            <a:r>
              <a:rPr lang="en-US" dirty="0"/>
              <a:t>“</a:t>
            </a:r>
            <a:r>
              <a:rPr lang="en-US" dirty="0" err="1"/>
              <a:t>Uphills</a:t>
            </a:r>
            <a:r>
              <a:rPr lang="en-US" dirty="0"/>
              <a:t>/Downhills” on turns</a:t>
            </a:r>
          </a:p>
          <a:p>
            <a:pPr lvl="2"/>
            <a:r>
              <a:rPr lang="en-US" dirty="0"/>
              <a:t>Heavier cars have more rolling resistance and take more energy to accelerate. (Much bigger problem in a road race.)</a:t>
            </a:r>
          </a:p>
          <a:p>
            <a:pPr lvl="2"/>
            <a:endParaRPr lang="en-US" dirty="0"/>
          </a:p>
          <a:p>
            <a:r>
              <a:rPr lang="en-US" dirty="0"/>
              <a:t>Reliability while perusing the ideal solar car…</a:t>
            </a:r>
          </a:p>
          <a:p>
            <a:pPr lvl="1"/>
            <a:r>
              <a:rPr lang="en-US" dirty="0"/>
              <a:t>A note of caution about taking things too far when trying to be as efficient as possible</a:t>
            </a:r>
          </a:p>
          <a:p>
            <a:pPr lvl="1"/>
            <a:r>
              <a:rPr lang="en-US" dirty="0"/>
              <a:t>Do not reduce weight at the cost of safety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4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1" y="1778001"/>
            <a:ext cx="8943473" cy="1858211"/>
          </a:xfrm>
        </p:spPr>
        <p:txBody>
          <a:bodyPr/>
          <a:lstStyle/>
          <a:p>
            <a:r>
              <a:rPr lang="en-US" dirty="0"/>
              <a:t>Reducing drag is the least expensive way to improve your solar car. </a:t>
            </a:r>
          </a:p>
        </p:txBody>
      </p:sp>
      <p:pic>
        <p:nvPicPr>
          <p:cNvPr id="8" name="Picture 7" descr="Misc - 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198113"/>
            <a:ext cx="8943473" cy="29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39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pic>
        <p:nvPicPr>
          <p:cNvPr id="4" name="Content Placeholder 3" descr="aerodynamic drag.jpg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49" r="-7049"/>
          <a:stretch>
            <a:fillRect/>
          </a:stretch>
        </p:blipFill>
        <p:spPr>
          <a:xfrm>
            <a:off x="1596879" y="1694063"/>
            <a:ext cx="8998242" cy="433248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907" y="1772802"/>
            <a:ext cx="4897940" cy="4437240"/>
          </a:xfrm>
        </p:spPr>
        <p:txBody>
          <a:bodyPr/>
          <a:lstStyle/>
          <a:p>
            <a:r>
              <a:rPr lang="en-US" dirty="0"/>
              <a:t>Drag starts at the back of the vehicle, not the front. Hence the name “drag”.</a:t>
            </a:r>
          </a:p>
          <a:p>
            <a:r>
              <a:rPr lang="en-US" dirty="0"/>
              <a:t>Choose shapes that release airflow smoothly.</a:t>
            </a:r>
          </a:p>
          <a:p>
            <a:r>
              <a:rPr lang="en-US" dirty="0"/>
              <a:t>Fairings can be made from many common and light weight materials. </a:t>
            </a:r>
          </a:p>
        </p:txBody>
      </p:sp>
      <p:pic>
        <p:nvPicPr>
          <p:cNvPr id="4" name="Picture 3" descr="Drag examples(4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813" y="1418567"/>
            <a:ext cx="2804766" cy="47914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F8F4172-34DE-149A-C469-A8BF6D541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162" y="1542628"/>
            <a:ext cx="7579467" cy="480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BAAB-3451-61FB-8A43-6F366CCEB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Comparison of 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4DDE2-1B1D-22A3-67F6-7D633E1DC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273030"/>
            <a:ext cx="3966062" cy="51232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Upright Bike</a:t>
            </a:r>
          </a:p>
        </p:txBody>
      </p:sp>
      <p:pic>
        <p:nvPicPr>
          <p:cNvPr id="1028" name="Picture 4" descr="Upright Bikes - Sit Up and Enjoy the Ride | Momentum Mag">
            <a:extLst>
              <a:ext uri="{FF2B5EF4-FFF2-40B4-BE49-F238E27FC236}">
                <a16:creationId xmlns:a16="http://schemas.microsoft.com/office/drawing/2014/main" id="{68583FE7-4500-683F-49A4-2CD5084C9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114" y="2785353"/>
            <a:ext cx="3794748" cy="28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00140EC-483A-115B-E923-A60FB671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138" y="2785354"/>
            <a:ext cx="3794748" cy="284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99451A-FB90-466A-8AC3-93D97A7D72B6}"/>
              </a:ext>
            </a:extLst>
          </p:cNvPr>
          <p:cNvSpPr txBox="1">
            <a:spLocks/>
          </p:cNvSpPr>
          <p:nvPr/>
        </p:nvSpPr>
        <p:spPr>
          <a:xfrm>
            <a:off x="7622824" y="2273029"/>
            <a:ext cx="3966062" cy="512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Velomobile</a:t>
            </a:r>
          </a:p>
        </p:txBody>
      </p:sp>
    </p:spTree>
    <p:extLst>
      <p:ext uri="{BB962C8B-B14F-4D97-AF65-F5344CB8AC3E}">
        <p14:creationId xmlns:p14="http://schemas.microsoft.com/office/powerpoint/2010/main" val="162293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enemy number one to a solar car’s efficiency.</a:t>
            </a:r>
          </a:p>
        </p:txBody>
      </p:sp>
      <p:pic>
        <p:nvPicPr>
          <p:cNvPr id="5" name="Picture 4" descr="HPV_Aero_Drag_plus_Rolling_Resista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260" y="2165858"/>
            <a:ext cx="6969457" cy="417053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F0CD45-77FC-1B28-B6FD-0F4F4123C2D9}"/>
              </a:ext>
            </a:extLst>
          </p:cNvPr>
          <p:cNvCxnSpPr/>
          <p:nvPr/>
        </p:nvCxnSpPr>
        <p:spPr>
          <a:xfrm flipV="1">
            <a:off x="4829391" y="2481154"/>
            <a:ext cx="0" cy="3289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593A06-686F-1DBF-5655-2E6CB64E19A3}"/>
              </a:ext>
            </a:extLst>
          </p:cNvPr>
          <p:cNvCxnSpPr/>
          <p:nvPr/>
        </p:nvCxnSpPr>
        <p:spPr>
          <a:xfrm flipV="1">
            <a:off x="5410986" y="2507529"/>
            <a:ext cx="0" cy="3289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5D4E0D00-009A-CDBA-4C4B-256E4FB603DB}"/>
              </a:ext>
            </a:extLst>
          </p:cNvPr>
          <p:cNvSpPr/>
          <p:nvPr/>
        </p:nvSpPr>
        <p:spPr>
          <a:xfrm>
            <a:off x="4774678" y="4479441"/>
            <a:ext cx="122544" cy="12254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9AEBAC6-1D2D-2AE0-DD90-F0B315CBCA29}"/>
              </a:ext>
            </a:extLst>
          </p:cNvPr>
          <p:cNvSpPr/>
          <p:nvPr/>
        </p:nvSpPr>
        <p:spPr>
          <a:xfrm>
            <a:off x="4769179" y="5155716"/>
            <a:ext cx="122544" cy="12254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0C74B503-0268-C7F5-1894-CA36C15F2FA8}"/>
              </a:ext>
            </a:extLst>
          </p:cNvPr>
          <p:cNvSpPr/>
          <p:nvPr/>
        </p:nvSpPr>
        <p:spPr>
          <a:xfrm>
            <a:off x="5349714" y="3189121"/>
            <a:ext cx="122544" cy="12254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B4A8BCB9-994D-C151-4B43-9024CFC990FE}"/>
              </a:ext>
            </a:extLst>
          </p:cNvPr>
          <p:cNvSpPr/>
          <p:nvPr/>
        </p:nvSpPr>
        <p:spPr>
          <a:xfrm>
            <a:off x="5349714" y="4810276"/>
            <a:ext cx="122544" cy="12254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D1D289-8076-E650-AEB3-00682B78532B}"/>
              </a:ext>
            </a:extLst>
          </p:cNvPr>
          <p:cNvCxnSpPr/>
          <p:nvPr/>
        </p:nvCxnSpPr>
        <p:spPr>
          <a:xfrm>
            <a:off x="3048000" y="4539596"/>
            <a:ext cx="1787950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6CBB64-27B2-88EA-D2B2-52A37C0BD7A8}"/>
              </a:ext>
            </a:extLst>
          </p:cNvPr>
          <p:cNvCxnSpPr/>
          <p:nvPr/>
        </p:nvCxnSpPr>
        <p:spPr>
          <a:xfrm>
            <a:off x="3041441" y="5216990"/>
            <a:ext cx="1787950" cy="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C692F0-DD62-AB4E-3B11-FF0E9D4933CA}"/>
              </a:ext>
            </a:extLst>
          </p:cNvPr>
          <p:cNvCxnSpPr>
            <a:cxnSpLocks/>
          </p:cNvCxnSpPr>
          <p:nvPr/>
        </p:nvCxnSpPr>
        <p:spPr>
          <a:xfrm>
            <a:off x="3041441" y="4871550"/>
            <a:ext cx="2369545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1F2DDC-B8AF-0715-1B11-C0333CBF95C1}"/>
              </a:ext>
            </a:extLst>
          </p:cNvPr>
          <p:cNvCxnSpPr>
            <a:cxnSpLocks/>
          </p:cNvCxnSpPr>
          <p:nvPr/>
        </p:nvCxnSpPr>
        <p:spPr>
          <a:xfrm>
            <a:off x="3048000" y="3250395"/>
            <a:ext cx="2362986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Solar Car Challenge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TeamsWorkshop-ElecEngr (3).pptx" id="{45D6772E-4A7F-4FCD-A918-4890460ABB1B}" vid="{37572DF2-C12C-4789-99BE-FA2344766F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528</Words>
  <Application>Microsoft Office PowerPoint</Application>
  <PresentationFormat>Widescreen</PresentationFormat>
  <Paragraphs>88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Franklin Gothic Demi</vt:lpstr>
      <vt:lpstr>Wingdings</vt:lpstr>
      <vt:lpstr>Solar Car Challenge 2022</vt:lpstr>
      <vt:lpstr>Specialty Workshop</vt:lpstr>
      <vt:lpstr>Credit where credit is due</vt:lpstr>
      <vt:lpstr>Aerodynamics vs. Weight</vt:lpstr>
      <vt:lpstr>Aerodynamic Drag</vt:lpstr>
      <vt:lpstr>Aerodynamic Drag</vt:lpstr>
      <vt:lpstr>Aerodynamic Drag</vt:lpstr>
      <vt:lpstr>Aerodynamic Drag</vt:lpstr>
      <vt:lpstr>A quick Comparison of Drag</vt:lpstr>
      <vt:lpstr>Aerodynamic Drag</vt:lpstr>
      <vt:lpstr>Aerodynamic Drag</vt:lpstr>
      <vt:lpstr>Inexpensive Wheel Fairing</vt:lpstr>
      <vt:lpstr>Wheel Fairings</vt:lpstr>
      <vt:lpstr>Adding Reinforcement</vt:lpstr>
      <vt:lpstr>Adding Reinforcement</vt:lpstr>
      <vt:lpstr>Final product</vt:lpstr>
      <vt:lpstr>MTEEA Supermileage Body Parts</vt:lpstr>
      <vt:lpstr>MTEEA Supermileage Body Parts</vt:lpstr>
      <vt:lpstr>MTEEA Supermileage Body Parts</vt:lpstr>
      <vt:lpstr>MTEEA Supermileage Foam Core Body Example</vt:lpstr>
      <vt:lpstr>Adding Vinyl Decals</vt:lpstr>
      <vt:lpstr>Brainerd International Raceway</vt:lpstr>
      <vt:lpstr>Finishing</vt:lpstr>
      <vt:lpstr>Weight</vt:lpstr>
      <vt:lpstr>Rolling Resistance</vt:lpstr>
      <vt:lpstr>Specialty Workshop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Specialty Workshop</dc:title>
  <dc:creator>Chris J</dc:creator>
  <cp:lastModifiedBy>Chris J</cp:lastModifiedBy>
  <cp:revision>9</cp:revision>
  <dcterms:created xsi:type="dcterms:W3CDTF">2022-01-15T04:34:08Z</dcterms:created>
  <dcterms:modified xsi:type="dcterms:W3CDTF">2024-01-27T19:54:38Z</dcterms:modified>
</cp:coreProperties>
</file>